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8" r:id="rId4"/>
    <p:sldId id="269" r:id="rId5"/>
    <p:sldId id="273" r:id="rId6"/>
    <p:sldId id="271" r:id="rId7"/>
  </p:sldIdLst>
  <p:sldSz cx="9144000" cy="6858000" type="screen4x3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100" d="100"/>
          <a:sy n="100" d="100"/>
        </p:scale>
        <p:origin x="-516" y="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Alpini\Programma%20Pubblicazioni%20su%20FB\Tabelle\20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Alpini\Programma%20Pubblicazioni%20su%20FB\Tabelle\20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Alpini\Programma%20Pubblicazioni%20su%20FB\Tabelle\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Alpini\Programma%20Pubblicazioni%20su%20FB\Tabelle\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Alpini\LIBRO%20VERDE\Libro%20verde%20WEB\tabell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'grafici x del'!$F$2</c:f>
              <c:strCache>
                <c:ptCount val="1"/>
                <c:pt idx="0">
                  <c:v>Alpini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6"/>
              <c:layout>
                <c:manualLayout>
                  <c:x val="-2.58620724765235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0181918288361268E-7"/>
                  <c:y val="8.6455311793934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'grafici x del'!$E$3:$E$11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'grafici x del'!$F$3:$F$11</c:f>
              <c:numCache>
                <c:formatCode>General</c:formatCode>
                <c:ptCount val="9"/>
                <c:pt idx="0">
                  <c:v>1540</c:v>
                </c:pt>
                <c:pt idx="1">
                  <c:v>1521</c:v>
                </c:pt>
                <c:pt idx="2">
                  <c:v>1462</c:v>
                </c:pt>
                <c:pt idx="3">
                  <c:v>1440</c:v>
                </c:pt>
                <c:pt idx="4">
                  <c:v>1410</c:v>
                </c:pt>
                <c:pt idx="5">
                  <c:v>1336</c:v>
                </c:pt>
                <c:pt idx="6">
                  <c:v>1247</c:v>
                </c:pt>
                <c:pt idx="7">
                  <c:v>1280</c:v>
                </c:pt>
                <c:pt idx="8">
                  <c:v>1232</c:v>
                </c:pt>
              </c:numCache>
            </c:numRef>
          </c:val>
        </c:ser>
        <c:ser>
          <c:idx val="1"/>
          <c:order val="1"/>
          <c:tx>
            <c:strRef>
              <c:f>'grafici x del'!$G$2</c:f>
              <c:strCache>
                <c:ptCount val="1"/>
                <c:pt idx="0">
                  <c:v>Aggregati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8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'grafici x del'!$E$3:$E$11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'grafici x del'!$G$3:$G$11</c:f>
              <c:numCache>
                <c:formatCode>General</c:formatCode>
                <c:ptCount val="9"/>
                <c:pt idx="0">
                  <c:v>155</c:v>
                </c:pt>
                <c:pt idx="1">
                  <c:v>269</c:v>
                </c:pt>
                <c:pt idx="2">
                  <c:v>299</c:v>
                </c:pt>
                <c:pt idx="3">
                  <c:v>288</c:v>
                </c:pt>
                <c:pt idx="4">
                  <c:v>282</c:v>
                </c:pt>
                <c:pt idx="5">
                  <c:v>283</c:v>
                </c:pt>
                <c:pt idx="6">
                  <c:v>298</c:v>
                </c:pt>
                <c:pt idx="7">
                  <c:v>328</c:v>
                </c:pt>
                <c:pt idx="8">
                  <c:v>337</c:v>
                </c:pt>
              </c:numCache>
            </c:numRef>
          </c:val>
        </c:ser>
        <c:ser>
          <c:idx val="2"/>
          <c:order val="2"/>
          <c:tx>
            <c:strRef>
              <c:f>'grafici x del'!$H$2</c:f>
              <c:strCache>
                <c:ptCount val="1"/>
                <c:pt idx="0">
                  <c:v>Amici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'grafici x del'!$E$3:$E$11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'grafici x del'!$H$3:$H$11</c:f>
              <c:numCache>
                <c:formatCode>General</c:formatCode>
                <c:ptCount val="9"/>
                <c:pt idx="3">
                  <c:v>25</c:v>
                </c:pt>
                <c:pt idx="4">
                  <c:v>34</c:v>
                </c:pt>
                <c:pt idx="5">
                  <c:v>35</c:v>
                </c:pt>
                <c:pt idx="6">
                  <c:v>35</c:v>
                </c:pt>
                <c:pt idx="7">
                  <c:v>37</c:v>
                </c:pt>
                <c:pt idx="8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330007296"/>
        <c:axId val="330008832"/>
      </c:barChart>
      <c:catAx>
        <c:axId val="33000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330008832"/>
        <c:crosses val="autoZero"/>
        <c:auto val="1"/>
        <c:lblAlgn val="ctr"/>
        <c:lblOffset val="100"/>
        <c:noMultiLvlLbl val="0"/>
      </c:catAx>
      <c:valAx>
        <c:axId val="330008832"/>
        <c:scaling>
          <c:orientation val="minMax"/>
        </c:scaling>
        <c:delete val="1"/>
        <c:axPos val="l"/>
        <c:majorGridlines>
          <c:spPr>
            <a:ln w="3175">
              <a:noFill/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3300072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'grafici x del'!$F$2</c:f>
              <c:strCache>
                <c:ptCount val="1"/>
                <c:pt idx="0">
                  <c:v>Alpini</c:v>
                </c:pt>
              </c:strCache>
            </c:strRef>
          </c:tx>
          <c:marker>
            <c:spPr>
              <a:solidFill>
                <a:srgbClr val="002060"/>
              </a:solidFill>
            </c:spPr>
          </c:marker>
          <c:dLbls>
            <c:dLbl>
              <c:idx val="0"/>
              <c:layout>
                <c:manualLayout>
                  <c:x val="-3.1316725978647687E-2"/>
                  <c:y val="-6.0518738854834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163701067615661E-2"/>
                  <c:y val="-6.9164272976953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469750889679714E-2"/>
                  <c:y val="-7.3487040038013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893238434163701E-2"/>
                  <c:y val="-6.9164272976953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469750889679714E-2"/>
                  <c:y val="-6.4841505915893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316725978647687E-2"/>
                  <c:y val="-6.9164272976953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4163701067615661E-2"/>
                  <c:y val="-6.0518738854834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900252031770805E-2"/>
                  <c:y val="-6.9164272976953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'grafici x del'!$E$3:$E$11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'grafici x del'!$F$3:$F$11</c:f>
              <c:numCache>
                <c:formatCode>General</c:formatCode>
                <c:ptCount val="9"/>
                <c:pt idx="0">
                  <c:v>1540</c:v>
                </c:pt>
                <c:pt idx="1">
                  <c:v>1521</c:v>
                </c:pt>
                <c:pt idx="2">
                  <c:v>1462</c:v>
                </c:pt>
                <c:pt idx="3">
                  <c:v>1440</c:v>
                </c:pt>
                <c:pt idx="4">
                  <c:v>1410</c:v>
                </c:pt>
                <c:pt idx="5">
                  <c:v>1336</c:v>
                </c:pt>
                <c:pt idx="6">
                  <c:v>1247</c:v>
                </c:pt>
                <c:pt idx="7">
                  <c:v>1280</c:v>
                </c:pt>
                <c:pt idx="8">
                  <c:v>1232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'grafici x del'!$G$2</c:f>
              <c:strCache>
                <c:ptCount val="1"/>
                <c:pt idx="0">
                  <c:v>Aggregati</c:v>
                </c:pt>
              </c:strCache>
            </c:strRef>
          </c:tx>
          <c:dLbls>
            <c:dLbl>
              <c:idx val="0"/>
              <c:layout>
                <c:manualLayout>
                  <c:x val="-2.7046263345195731E-2"/>
                  <c:y val="-6.4841505915893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046263345195731E-2"/>
                  <c:y val="-4.3227670610596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469750889679714E-2"/>
                  <c:y val="-5.6195971793774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775800711743774E-2"/>
                  <c:y val="-6.4841505915893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622775800711744E-2"/>
                  <c:y val="-5.6195971793774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469750889679714E-2"/>
                  <c:y val="-6.484150591589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622775800711744E-2"/>
                  <c:y val="-6.4841505915893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893238434163596E-2"/>
                  <c:y val="-6.4841505915894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'grafici x del'!$E$3:$E$11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'grafici x del'!$G$3:$G$11</c:f>
              <c:numCache>
                <c:formatCode>General</c:formatCode>
                <c:ptCount val="9"/>
                <c:pt idx="0">
                  <c:v>155</c:v>
                </c:pt>
                <c:pt idx="1">
                  <c:v>269</c:v>
                </c:pt>
                <c:pt idx="2">
                  <c:v>299</c:v>
                </c:pt>
                <c:pt idx="3">
                  <c:v>288</c:v>
                </c:pt>
                <c:pt idx="4">
                  <c:v>282</c:v>
                </c:pt>
                <c:pt idx="5">
                  <c:v>283</c:v>
                </c:pt>
                <c:pt idx="6">
                  <c:v>298</c:v>
                </c:pt>
                <c:pt idx="7">
                  <c:v>328</c:v>
                </c:pt>
                <c:pt idx="8">
                  <c:v>337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'grafici x del'!$H$2</c:f>
              <c:strCache>
                <c:ptCount val="1"/>
                <c:pt idx="0">
                  <c:v>Amici</c:v>
                </c:pt>
              </c:strCache>
            </c:strRef>
          </c:tx>
          <c:dLbls>
            <c:dLbl>
              <c:idx val="3"/>
              <c:layout>
                <c:manualLayout>
                  <c:x val="-2.2775800711743774E-2"/>
                  <c:y val="-5.1873204732715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08185053380783E-2"/>
                  <c:y val="-4.3227670610595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775800711743774E-2"/>
                  <c:y val="-5.6195971793774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352313167259787E-2"/>
                  <c:y val="-4.3227670610595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928825622775696E-2"/>
                  <c:y val="-6.4841505915893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'grafici x del'!$E$3:$E$11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'grafici x del'!$H$3:$H$11</c:f>
              <c:numCache>
                <c:formatCode>General</c:formatCode>
                <c:ptCount val="9"/>
                <c:pt idx="3">
                  <c:v>25</c:v>
                </c:pt>
                <c:pt idx="4">
                  <c:v>34</c:v>
                </c:pt>
                <c:pt idx="5">
                  <c:v>35</c:v>
                </c:pt>
                <c:pt idx="6">
                  <c:v>35</c:v>
                </c:pt>
                <c:pt idx="7">
                  <c:v>37</c:v>
                </c:pt>
                <c:pt idx="8">
                  <c:v>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055488"/>
        <c:axId val="331057024"/>
      </c:lineChart>
      <c:catAx>
        <c:axId val="33105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331057024"/>
        <c:crosses val="autoZero"/>
        <c:auto val="1"/>
        <c:lblAlgn val="ctr"/>
        <c:lblOffset val="100"/>
        <c:noMultiLvlLbl val="0"/>
      </c:catAx>
      <c:valAx>
        <c:axId val="331057024"/>
        <c:scaling>
          <c:orientation val="minMax"/>
        </c:scaling>
        <c:delete val="1"/>
        <c:axPos val="l"/>
        <c:majorGridlines>
          <c:spPr>
            <a:ln w="3175">
              <a:noFill/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33105548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5457928966965643E-2"/>
          <c:y val="0.13824253732156122"/>
          <c:w val="0.93578555593298718"/>
          <c:h val="0.76820685501175245"/>
        </c:manualLayout>
      </c:layout>
      <c:lineChart>
        <c:grouping val="standard"/>
        <c:varyColors val="0"/>
        <c:ser>
          <c:idx val="0"/>
          <c:order val="0"/>
          <c:tx>
            <c:strRef>
              <c:f>'grafici x del'!$B$2</c:f>
              <c:strCache>
                <c:ptCount val="1"/>
              </c:strCache>
            </c:strRef>
          </c:tx>
          <c:spPr>
            <a:ln>
              <a:solidFill>
                <a:schemeClr val="tx2"/>
              </a:solidFill>
            </a:ln>
          </c:spPr>
          <c:dLbls>
            <c:dLbl>
              <c:idx val="0"/>
              <c:layout>
                <c:manualLayout>
                  <c:x val="-5.2777777777777778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111111111111137E-2"/>
                  <c:y val="-7.4074074074074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222222222222172E-2"/>
                  <c:y val="-7.4074074074074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00000000000051E-2"/>
                  <c:y val="-6.018518518518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2777777777777778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5555555555555455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5555695538057739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2777777777777674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1395710427576155E-2"/>
                  <c:y val="-6.5739972247092368E-2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'grafici x del'!$A$3:$A$11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'grafici x del'!$B$3:$B$11</c:f>
              <c:numCache>
                <c:formatCode>General</c:formatCode>
                <c:ptCount val="9"/>
                <c:pt idx="0">
                  <c:v>1695</c:v>
                </c:pt>
                <c:pt idx="1">
                  <c:v>1790</c:v>
                </c:pt>
                <c:pt idx="2">
                  <c:v>1761</c:v>
                </c:pt>
                <c:pt idx="3">
                  <c:v>1753</c:v>
                </c:pt>
                <c:pt idx="4">
                  <c:v>1726</c:v>
                </c:pt>
                <c:pt idx="5">
                  <c:v>1654</c:v>
                </c:pt>
                <c:pt idx="6">
                  <c:v>1579</c:v>
                </c:pt>
                <c:pt idx="7">
                  <c:v>1645</c:v>
                </c:pt>
                <c:pt idx="8">
                  <c:v>1607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083136"/>
        <c:axId val="330785920"/>
      </c:lineChart>
      <c:catAx>
        <c:axId val="33108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0785920"/>
        <c:crosses val="autoZero"/>
        <c:auto val="1"/>
        <c:lblAlgn val="ctr"/>
        <c:lblOffset val="100"/>
        <c:noMultiLvlLbl val="0"/>
      </c:catAx>
      <c:valAx>
        <c:axId val="330785920"/>
        <c:scaling>
          <c:orientation val="minMax"/>
          <c:max val="2000"/>
          <c:min val="0"/>
        </c:scaling>
        <c:delete val="1"/>
        <c:axPos val="l"/>
        <c:majorGridlines>
          <c:spPr>
            <a:ln w="3175"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331083136"/>
        <c:crosses val="autoZero"/>
        <c:crossBetween val="between"/>
        <c:majorUnit val="200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'grafici x del'!$Z$7:$AB$7</c:f>
              <c:strCache>
                <c:ptCount val="3"/>
                <c:pt idx="0">
                  <c:v>Alpini</c:v>
                </c:pt>
                <c:pt idx="1">
                  <c:v>Aggr.</c:v>
                </c:pt>
                <c:pt idx="2">
                  <c:v>Amici</c:v>
                </c:pt>
              </c:strCache>
            </c:strRef>
          </c:cat>
          <c:val>
            <c:numRef>
              <c:f>'grafici x del'!$Z$8:$AB$8</c:f>
              <c:numCache>
                <c:formatCode>0.0</c:formatCode>
                <c:ptCount val="3"/>
                <c:pt idx="0">
                  <c:v>76.664592408214062</c:v>
                </c:pt>
                <c:pt idx="1">
                  <c:v>20.970752955818295</c:v>
                </c:pt>
                <c:pt idx="2">
                  <c:v>2.3646546359676415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041053048021712"/>
          <c:y val="0.30034996111543161"/>
          <c:w val="0.1684919072615923"/>
          <c:h val="0.35187007874015747"/>
        </c:manualLayout>
      </c:layout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ORE SVOLTE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331385856"/>
        <c:axId val="331387648"/>
      </c:barChart>
      <c:catAx>
        <c:axId val="33138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331387648"/>
        <c:crosses val="autoZero"/>
        <c:auto val="1"/>
        <c:lblAlgn val="ctr"/>
        <c:lblOffset val="100"/>
        <c:noMultiLvlLbl val="0"/>
      </c:catAx>
      <c:valAx>
        <c:axId val="3313876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33138585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DC553D2-C097-499B-8DD6-DBB23E2AAF99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4A4C2A4-3298-4FA6-837F-D01C9A636E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36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4C2A4-3298-4FA6-837F-D01C9A636E3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6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00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35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84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29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62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42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57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69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93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40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11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26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hart" Target="../charts/char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4797152"/>
            <a:ext cx="8136904" cy="133536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tx1"/>
                </a:solidFill>
              </a:rPr>
              <a:t>ASSEMBLEA  DEI  DELEGATI  DI  SEZIONE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19 Febbraio 2023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2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28086"/>
            <a:ext cx="3709026" cy="370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1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/>
              <a:t>Assemblea dei Delegati di Sezione </a:t>
            </a:r>
            <a:r>
              <a:rPr lang="it-IT" sz="2000" b="1" dirty="0" smtClean="0"/>
              <a:t>– 19 Febbraio 2023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702409"/>
              </p:ext>
            </p:extLst>
          </p:nvPr>
        </p:nvGraphicFramePr>
        <p:xfrm>
          <a:off x="233772" y="1139552"/>
          <a:ext cx="8676456" cy="293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234712" y="908720"/>
            <a:ext cx="6793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8200"/>
                </a:solidFill>
              </a:rPr>
              <a:t>ISCRITTI ALLA SEZIONE (2014 – 2022)</a:t>
            </a:r>
            <a:endParaRPr lang="it-IT" sz="2400" b="1" dirty="0">
              <a:solidFill>
                <a:srgbClr val="0082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506840"/>
              </p:ext>
            </p:extLst>
          </p:nvPr>
        </p:nvGraphicFramePr>
        <p:xfrm>
          <a:off x="251520" y="4077072"/>
          <a:ext cx="8496944" cy="2505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45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– 19 Febbraio 2023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893136" y="5733256"/>
            <a:ext cx="6912768" cy="64633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NOTA: </a:t>
            </a:r>
            <a:r>
              <a:rPr lang="it-IT" dirty="0" smtClean="0"/>
              <a:t>Nell’ Anno 2022 iscritti 24 </a:t>
            </a:r>
            <a:r>
              <a:rPr lang="it-IT" i="1" dirty="0" smtClean="0"/>
              <a:t>nuovi </a:t>
            </a:r>
            <a:r>
              <a:rPr lang="it-IT" dirty="0" smtClean="0"/>
              <a:t>Alpini e 28 </a:t>
            </a:r>
            <a:r>
              <a:rPr lang="it-IT" i="1" dirty="0" smtClean="0"/>
              <a:t>nuovi</a:t>
            </a:r>
            <a:r>
              <a:rPr lang="it-IT" dirty="0" smtClean="0"/>
              <a:t> Aggregati…</a:t>
            </a:r>
          </a:p>
          <a:p>
            <a:r>
              <a:rPr lang="it-IT" dirty="0" smtClean="0"/>
              <a:t>            … Quindi rispetto al 2021 persi 72 Alpini…Tutti </a:t>
            </a:r>
            <a:r>
              <a:rPr lang="it-IT" i="1" dirty="0" smtClean="0"/>
              <a:t>Andati Avanti </a:t>
            </a:r>
            <a:r>
              <a:rPr lang="it-IT" dirty="0" smtClean="0"/>
              <a:t>?</a:t>
            </a:r>
            <a:endParaRPr lang="it-IT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679344"/>
              </p:ext>
            </p:extLst>
          </p:nvPr>
        </p:nvGraphicFramePr>
        <p:xfrm>
          <a:off x="179512" y="1556792"/>
          <a:ext cx="44892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444423"/>
              </p:ext>
            </p:extLst>
          </p:nvPr>
        </p:nvGraphicFramePr>
        <p:xfrm>
          <a:off x="4788024" y="1844824"/>
          <a:ext cx="421415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1115616" y="1289279"/>
            <a:ext cx="297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8200"/>
                </a:solidFill>
              </a:rPr>
              <a:t>TREND ISCRITTI (2014-2022)</a:t>
            </a:r>
            <a:endParaRPr lang="it-IT" b="1" dirty="0">
              <a:solidFill>
                <a:srgbClr val="0082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076056" y="126876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8200"/>
                </a:solidFill>
              </a:rPr>
              <a:t>RIPARTIZIONE IN % ISCRITTI 2022</a:t>
            </a:r>
            <a:endParaRPr lang="it-IT" b="1" dirty="0">
              <a:solidFill>
                <a:srgbClr val="008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– 19 Febbraio 2023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0" y="9294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8200"/>
                </a:solidFill>
              </a:rPr>
              <a:t>DISTRIBUZIONE IN % GIORNATE UOMO NUCLEO P.C. ANNO 2022</a:t>
            </a:r>
            <a:endParaRPr lang="it-IT" sz="2000" dirty="0">
              <a:solidFill>
                <a:srgbClr val="0082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67544" y="6023029"/>
            <a:ext cx="8280920" cy="64633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NOTA: </a:t>
            </a:r>
            <a:r>
              <a:rPr lang="it-IT" dirty="0" smtClean="0"/>
              <a:t>l’«Emergenza sanitaria </a:t>
            </a:r>
            <a:r>
              <a:rPr lang="it-IT" dirty="0" err="1" smtClean="0"/>
              <a:t>Covid</a:t>
            </a:r>
            <a:r>
              <a:rPr lang="it-IT" dirty="0" smtClean="0"/>
              <a:t> 19» ha riguardato i primi tre mesi dell’anno. La situazione poi si è </a:t>
            </a:r>
            <a:r>
              <a:rPr lang="it-IT" dirty="0" err="1" smtClean="0"/>
              <a:t>riattestata</a:t>
            </a:r>
            <a:r>
              <a:rPr lang="it-IT" dirty="0" smtClean="0"/>
              <a:t> su numeri </a:t>
            </a:r>
            <a:r>
              <a:rPr lang="it-IT" dirty="0" err="1" smtClean="0"/>
              <a:t>pre</a:t>
            </a:r>
            <a:r>
              <a:rPr lang="it-IT" dirty="0" smtClean="0"/>
              <a:t> pandemia 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4373"/>
            <a:ext cx="6208737" cy="410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10636"/>
            <a:ext cx="8229600" cy="554068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– 19 Febbraio 2023</a:t>
            </a:r>
            <a:endParaRPr lang="it-IT" sz="2000" b="1" dirty="0"/>
          </a:p>
        </p:txBody>
      </p:sp>
      <p:pic>
        <p:nvPicPr>
          <p:cNvPr id="5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24638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ttore 1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65" y="1484784"/>
            <a:ext cx="3592171" cy="171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008" y="1556792"/>
            <a:ext cx="3941440" cy="19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0" y="10126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8200"/>
                </a:solidFill>
              </a:rPr>
              <a:t>NUMERO VOLONTARI P.C. E LORO COMPOSIZIONE </a:t>
            </a:r>
            <a:endParaRPr lang="it-IT" sz="2000" dirty="0">
              <a:solidFill>
                <a:srgbClr val="0082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05" y="3933056"/>
            <a:ext cx="7472511" cy="216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-36512" y="360495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8200"/>
                </a:solidFill>
              </a:rPr>
              <a:t>RAPPORTO “GIORNATE UOMO / N° VOLONTARI” PER SQUADRA </a:t>
            </a:r>
            <a:endParaRPr lang="it-IT" sz="2000" dirty="0">
              <a:solidFill>
                <a:srgbClr val="0082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22759" y="6228020"/>
            <a:ext cx="8280920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NOTA: </a:t>
            </a:r>
            <a:r>
              <a:rPr lang="it-IT" dirty="0" smtClean="0"/>
              <a:t>Su 131 volontari , 113 hanno svolto almeno un servizio nel 2022…gli altri 18 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739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– 19 Febbraio 2023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0" y="8367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8200"/>
                </a:solidFill>
              </a:rPr>
              <a:t>LIBRO VERDE 2021</a:t>
            </a:r>
            <a:endParaRPr lang="it-IT" sz="2800" b="1" dirty="0">
              <a:solidFill>
                <a:srgbClr val="008200"/>
              </a:solidFill>
            </a:endParaRPr>
          </a:p>
        </p:txBody>
      </p:sp>
      <p:pic>
        <p:nvPicPr>
          <p:cNvPr id="8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-17115" y="1340768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FF0000"/>
                </a:solidFill>
              </a:rPr>
              <a:t>DISTRIBUZIONE IN PERCENTUALE ORE</a:t>
            </a:r>
            <a:endParaRPr lang="it-IT" sz="14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04392"/>
            <a:ext cx="3984509" cy="247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903" y="1576537"/>
            <a:ext cx="4003553" cy="250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644009" y="1340768"/>
            <a:ext cx="4248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FF0000"/>
                </a:solidFill>
              </a:rPr>
              <a:t>DISTRIBUZIONE IN PERCENTUALE DONAZIONI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-36511" y="4077072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ORE DICHIARATE : 25.144</a:t>
            </a:r>
            <a:endParaRPr lang="it-IT" sz="1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463480" y="4077072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DONAZIONI DICHIARATE : 8.259,00 EURO</a:t>
            </a:r>
            <a:endParaRPr lang="it-IT" sz="1400" dirty="0"/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210029"/>
              </p:ext>
            </p:extLst>
          </p:nvPr>
        </p:nvGraphicFramePr>
        <p:xfrm>
          <a:off x="395536" y="4797152"/>
          <a:ext cx="3672408" cy="206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0" y="4404619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FF0000"/>
                </a:solidFill>
              </a:rPr>
              <a:t>DATI LIBRO VERDE DAL 2011 AL </a:t>
            </a:r>
            <a:r>
              <a:rPr lang="it-IT" sz="1400" b="1" dirty="0" smtClean="0">
                <a:solidFill>
                  <a:srgbClr val="FF0000"/>
                </a:solidFill>
              </a:rPr>
              <a:t>2022 (dati al 13 Febbraio 2023)</a:t>
            </a:r>
            <a:endParaRPr lang="it-IT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19442"/>
            <a:ext cx="8568951" cy="20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507</TotalTime>
  <Words>243</Words>
  <Application>Microsoft Office PowerPoint</Application>
  <PresentationFormat>Presentazione su schermo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Assemblea dei Delegati di Sezione – 19 Febbraio 2023</vt:lpstr>
      <vt:lpstr>Assemblea dei Delegati di Sezione – 19 Febbraio 2023</vt:lpstr>
      <vt:lpstr>Assemblea dei Delegati di Sezione – 19 Febbraio 2023</vt:lpstr>
      <vt:lpstr>Assemblea dei Delegati di Sezione – 19 Febbraio 2023</vt:lpstr>
      <vt:lpstr>Assemblea dei Delegati di Sezione – 19 Febbraio 2023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35</cp:revision>
  <cp:lastPrinted>2021-05-26T11:51:46Z</cp:lastPrinted>
  <dcterms:created xsi:type="dcterms:W3CDTF">2021-05-24T10:14:44Z</dcterms:created>
  <dcterms:modified xsi:type="dcterms:W3CDTF">2023-02-13T17:47:09Z</dcterms:modified>
</cp:coreProperties>
</file>