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8" r:id="rId4"/>
    <p:sldId id="269" r:id="rId5"/>
    <p:sldId id="273" r:id="rId6"/>
    <p:sldId id="271" r:id="rId7"/>
  </p:sldIdLst>
  <p:sldSz cx="9144000" cy="6858000" type="screen4x3"/>
  <p:notesSz cx="7104063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>
        <p:scale>
          <a:sx n="100" d="100"/>
          <a:sy n="100" d="100"/>
        </p:scale>
        <p:origin x="-516" y="1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niele\Desktop\Alpini\Programma%20Pubblicazioni%20su%20FB\Tabelle\202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niele\Desktop\Alpini\Programma%20Pubblicazioni%20su%20FB\Tabelle\202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niele\Desktop\Alpini\Programma%20Pubblicazioni%20su%20FB\Tabelle\202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niele\Desktop\Alpini\Programma%20Pubblicazioni%20su%20FB\Tabelle\202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niele\Desktop\Alpini\LIBRO%20VERDE\Libro%20verde%20WEB\tabell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'grafici x del'!$F$2</c:f>
              <c:strCache>
                <c:ptCount val="1"/>
                <c:pt idx="0">
                  <c:v>Alpini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6"/>
              <c:layout>
                <c:manualLayout>
                  <c:x val="-2.586207247652355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0181918288361268E-7"/>
                  <c:y val="8.64553117939341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spPr/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'grafici x del'!$E$3:$E$11</c:f>
              <c:numCache>
                <c:formatCode>General</c:formatCode>
                <c:ptCount val="9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</c:numCache>
            </c:numRef>
          </c:cat>
          <c:val>
            <c:numRef>
              <c:f>'grafici x del'!$F$3:$F$11</c:f>
              <c:numCache>
                <c:formatCode>General</c:formatCode>
                <c:ptCount val="9"/>
                <c:pt idx="0">
                  <c:v>1540</c:v>
                </c:pt>
                <c:pt idx="1">
                  <c:v>1521</c:v>
                </c:pt>
                <c:pt idx="2">
                  <c:v>1462</c:v>
                </c:pt>
                <c:pt idx="3">
                  <c:v>1440</c:v>
                </c:pt>
                <c:pt idx="4">
                  <c:v>1410</c:v>
                </c:pt>
                <c:pt idx="5">
                  <c:v>1336</c:v>
                </c:pt>
                <c:pt idx="6">
                  <c:v>1247</c:v>
                </c:pt>
                <c:pt idx="7">
                  <c:v>1280</c:v>
                </c:pt>
                <c:pt idx="8">
                  <c:v>1232</c:v>
                </c:pt>
              </c:numCache>
            </c:numRef>
          </c:val>
        </c:ser>
        <c:ser>
          <c:idx val="1"/>
          <c:order val="1"/>
          <c:tx>
            <c:strRef>
              <c:f>'grafici x del'!$G$2</c:f>
              <c:strCache>
                <c:ptCount val="1"/>
                <c:pt idx="0">
                  <c:v>Aggregati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8"/>
              <c:spPr/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'grafici x del'!$E$3:$E$11</c:f>
              <c:numCache>
                <c:formatCode>General</c:formatCode>
                <c:ptCount val="9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</c:numCache>
            </c:numRef>
          </c:cat>
          <c:val>
            <c:numRef>
              <c:f>'grafici x del'!$G$3:$G$11</c:f>
              <c:numCache>
                <c:formatCode>General</c:formatCode>
                <c:ptCount val="9"/>
                <c:pt idx="0">
                  <c:v>155</c:v>
                </c:pt>
                <c:pt idx="1">
                  <c:v>269</c:v>
                </c:pt>
                <c:pt idx="2">
                  <c:v>299</c:v>
                </c:pt>
                <c:pt idx="3">
                  <c:v>288</c:v>
                </c:pt>
                <c:pt idx="4">
                  <c:v>282</c:v>
                </c:pt>
                <c:pt idx="5">
                  <c:v>283</c:v>
                </c:pt>
                <c:pt idx="6">
                  <c:v>298</c:v>
                </c:pt>
                <c:pt idx="7">
                  <c:v>328</c:v>
                </c:pt>
                <c:pt idx="8">
                  <c:v>337</c:v>
                </c:pt>
              </c:numCache>
            </c:numRef>
          </c:val>
        </c:ser>
        <c:ser>
          <c:idx val="2"/>
          <c:order val="2"/>
          <c:tx>
            <c:strRef>
              <c:f>'grafici x del'!$H$2</c:f>
              <c:strCache>
                <c:ptCount val="1"/>
                <c:pt idx="0">
                  <c:v>Amici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1">
                    <a:solidFill>
                      <a:srgbClr val="FF0000"/>
                    </a:solidFill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'grafici x del'!$E$3:$E$11</c:f>
              <c:numCache>
                <c:formatCode>General</c:formatCode>
                <c:ptCount val="9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</c:numCache>
            </c:numRef>
          </c:cat>
          <c:val>
            <c:numRef>
              <c:f>'grafici x del'!$H$3:$H$11</c:f>
              <c:numCache>
                <c:formatCode>General</c:formatCode>
                <c:ptCount val="9"/>
                <c:pt idx="3">
                  <c:v>25</c:v>
                </c:pt>
                <c:pt idx="4">
                  <c:v>34</c:v>
                </c:pt>
                <c:pt idx="5">
                  <c:v>35</c:v>
                </c:pt>
                <c:pt idx="6">
                  <c:v>35</c:v>
                </c:pt>
                <c:pt idx="7">
                  <c:v>37</c:v>
                </c:pt>
                <c:pt idx="8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9"/>
        <c:axId val="330007296"/>
        <c:axId val="330008832"/>
      </c:barChart>
      <c:catAx>
        <c:axId val="330007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it-IT"/>
          </a:p>
        </c:txPr>
        <c:crossAx val="330008832"/>
        <c:crosses val="autoZero"/>
        <c:auto val="1"/>
        <c:lblAlgn val="ctr"/>
        <c:lblOffset val="100"/>
        <c:noMultiLvlLbl val="0"/>
      </c:catAx>
      <c:valAx>
        <c:axId val="330008832"/>
        <c:scaling>
          <c:orientation val="minMax"/>
        </c:scaling>
        <c:delete val="1"/>
        <c:axPos val="l"/>
        <c:majorGridlines>
          <c:spPr>
            <a:ln w="3175">
              <a:noFill/>
              <a:prstDash val="sysDash"/>
            </a:ln>
          </c:spPr>
        </c:majorGridlines>
        <c:numFmt formatCode="General" sourceLinked="1"/>
        <c:majorTickMark val="out"/>
        <c:minorTickMark val="none"/>
        <c:tickLblPos val="nextTo"/>
        <c:crossAx val="330007296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'grafici x del'!$F$2</c:f>
              <c:strCache>
                <c:ptCount val="1"/>
                <c:pt idx="0">
                  <c:v>Alpini</c:v>
                </c:pt>
              </c:strCache>
            </c:strRef>
          </c:tx>
          <c:marker>
            <c:spPr>
              <a:solidFill>
                <a:srgbClr val="002060"/>
              </a:solidFill>
            </c:spPr>
          </c:marker>
          <c:dLbls>
            <c:dLbl>
              <c:idx val="0"/>
              <c:layout>
                <c:manualLayout>
                  <c:x val="-3.1316725978647687E-2"/>
                  <c:y val="-6.05187388548343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4163701067615661E-2"/>
                  <c:y val="-6.91642729769535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8469750889679714E-2"/>
                  <c:y val="-7.34870400380131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9893238434163701E-2"/>
                  <c:y val="-6.91642729769535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8469750889679714E-2"/>
                  <c:y val="-6.48415059158939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1316725978647687E-2"/>
                  <c:y val="-6.91642729769535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4163701067615661E-2"/>
                  <c:y val="-6.05187388548343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9900252031770805E-2"/>
                  <c:y val="-6.91642729769535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'grafici x del'!$E$3:$E$11</c:f>
              <c:numCache>
                <c:formatCode>General</c:formatCode>
                <c:ptCount val="9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</c:numCache>
            </c:numRef>
          </c:cat>
          <c:val>
            <c:numRef>
              <c:f>'grafici x del'!$F$3:$F$11</c:f>
              <c:numCache>
                <c:formatCode>General</c:formatCode>
                <c:ptCount val="9"/>
                <c:pt idx="0">
                  <c:v>1540</c:v>
                </c:pt>
                <c:pt idx="1">
                  <c:v>1521</c:v>
                </c:pt>
                <c:pt idx="2">
                  <c:v>1462</c:v>
                </c:pt>
                <c:pt idx="3">
                  <c:v>1440</c:v>
                </c:pt>
                <c:pt idx="4">
                  <c:v>1410</c:v>
                </c:pt>
                <c:pt idx="5">
                  <c:v>1336</c:v>
                </c:pt>
                <c:pt idx="6">
                  <c:v>1247</c:v>
                </c:pt>
                <c:pt idx="7">
                  <c:v>1280</c:v>
                </c:pt>
                <c:pt idx="8">
                  <c:v>1232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'grafici x del'!$G$2</c:f>
              <c:strCache>
                <c:ptCount val="1"/>
                <c:pt idx="0">
                  <c:v>Aggregati</c:v>
                </c:pt>
              </c:strCache>
            </c:strRef>
          </c:tx>
          <c:dLbls>
            <c:dLbl>
              <c:idx val="0"/>
              <c:layout>
                <c:manualLayout>
                  <c:x val="-2.7046263345195731E-2"/>
                  <c:y val="-6.48415059158939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7046263345195731E-2"/>
                  <c:y val="-4.3227670610596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8469750889679714E-2"/>
                  <c:y val="-5.61959717937747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2775800711743774E-2"/>
                  <c:y val="-6.48415059158939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5622775800711744E-2"/>
                  <c:y val="-5.61959717937747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8469750889679714E-2"/>
                  <c:y val="-6.4841505915893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5622775800711744E-2"/>
                  <c:y val="-6.48415059158939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9893238434163596E-2"/>
                  <c:y val="-6.48415059158940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'grafici x del'!$E$3:$E$11</c:f>
              <c:numCache>
                <c:formatCode>General</c:formatCode>
                <c:ptCount val="9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</c:numCache>
            </c:numRef>
          </c:cat>
          <c:val>
            <c:numRef>
              <c:f>'grafici x del'!$G$3:$G$11</c:f>
              <c:numCache>
                <c:formatCode>General</c:formatCode>
                <c:ptCount val="9"/>
                <c:pt idx="0">
                  <c:v>155</c:v>
                </c:pt>
                <c:pt idx="1">
                  <c:v>269</c:v>
                </c:pt>
                <c:pt idx="2">
                  <c:v>299</c:v>
                </c:pt>
                <c:pt idx="3">
                  <c:v>288</c:v>
                </c:pt>
                <c:pt idx="4">
                  <c:v>282</c:v>
                </c:pt>
                <c:pt idx="5">
                  <c:v>283</c:v>
                </c:pt>
                <c:pt idx="6">
                  <c:v>298</c:v>
                </c:pt>
                <c:pt idx="7">
                  <c:v>328</c:v>
                </c:pt>
                <c:pt idx="8">
                  <c:v>337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'grafici x del'!$H$2</c:f>
              <c:strCache>
                <c:ptCount val="1"/>
                <c:pt idx="0">
                  <c:v>Amici</c:v>
                </c:pt>
              </c:strCache>
            </c:strRef>
          </c:tx>
          <c:dLbls>
            <c:dLbl>
              <c:idx val="3"/>
              <c:layout>
                <c:manualLayout>
                  <c:x val="-2.2775800711743774E-2"/>
                  <c:y val="-5.1873204732715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708185053380783E-2"/>
                  <c:y val="-4.32276706105959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2775800711743774E-2"/>
                  <c:y val="-5.61959717937747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1352313167259787E-2"/>
                  <c:y val="-4.32276706105959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9928825622775696E-2"/>
                  <c:y val="-6.48415059158939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'grafici x del'!$E$3:$E$11</c:f>
              <c:numCache>
                <c:formatCode>General</c:formatCode>
                <c:ptCount val="9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</c:numCache>
            </c:numRef>
          </c:cat>
          <c:val>
            <c:numRef>
              <c:f>'grafici x del'!$H$3:$H$11</c:f>
              <c:numCache>
                <c:formatCode>General</c:formatCode>
                <c:ptCount val="9"/>
                <c:pt idx="3">
                  <c:v>25</c:v>
                </c:pt>
                <c:pt idx="4">
                  <c:v>34</c:v>
                </c:pt>
                <c:pt idx="5">
                  <c:v>35</c:v>
                </c:pt>
                <c:pt idx="6">
                  <c:v>35</c:v>
                </c:pt>
                <c:pt idx="7">
                  <c:v>37</c:v>
                </c:pt>
                <c:pt idx="8">
                  <c:v>38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1055488"/>
        <c:axId val="331057024"/>
      </c:lineChart>
      <c:catAx>
        <c:axId val="331055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it-IT"/>
          </a:p>
        </c:txPr>
        <c:crossAx val="331057024"/>
        <c:crosses val="autoZero"/>
        <c:auto val="1"/>
        <c:lblAlgn val="ctr"/>
        <c:lblOffset val="100"/>
        <c:noMultiLvlLbl val="0"/>
      </c:catAx>
      <c:valAx>
        <c:axId val="331057024"/>
        <c:scaling>
          <c:orientation val="minMax"/>
        </c:scaling>
        <c:delete val="1"/>
        <c:axPos val="l"/>
        <c:majorGridlines>
          <c:spPr>
            <a:ln w="3175">
              <a:noFill/>
              <a:prstDash val="sysDash"/>
            </a:ln>
          </c:spPr>
        </c:majorGridlines>
        <c:numFmt formatCode="General" sourceLinked="1"/>
        <c:majorTickMark val="out"/>
        <c:minorTickMark val="none"/>
        <c:tickLblPos val="nextTo"/>
        <c:crossAx val="331055488"/>
        <c:crosses val="autoZero"/>
        <c:crossBetween val="between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5.5457928966965643E-2"/>
          <c:y val="0.13824253732156122"/>
          <c:w val="0.93578555593298718"/>
          <c:h val="0.76820685501175245"/>
        </c:manualLayout>
      </c:layout>
      <c:lineChart>
        <c:grouping val="standard"/>
        <c:varyColors val="0"/>
        <c:ser>
          <c:idx val="0"/>
          <c:order val="0"/>
          <c:tx>
            <c:strRef>
              <c:f>'grafici x del'!$B$2</c:f>
              <c:strCache>
                <c:ptCount val="1"/>
              </c:strCache>
            </c:strRef>
          </c:tx>
          <c:spPr>
            <a:ln>
              <a:solidFill>
                <a:schemeClr val="tx2"/>
              </a:solidFill>
            </a:ln>
          </c:spPr>
          <c:dLbls>
            <c:dLbl>
              <c:idx val="0"/>
              <c:layout>
                <c:manualLayout>
                  <c:x val="-5.2777777777777778E-2"/>
                  <c:y val="-6.48148148148148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6.1111111111111137E-2"/>
                  <c:y val="-7.40740740740740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7222222222222172E-2"/>
                  <c:y val="-7.40740740740740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0000000000000051E-2"/>
                  <c:y val="-6.0185185185185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5.2777777777777778E-2"/>
                  <c:y val="-6.0185185185185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5.5555555555555455E-2"/>
                  <c:y val="-6.9444444444444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5.5555695538057739E-2"/>
                  <c:y val="-7.4074074074074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5.2777777777777674E-2"/>
                  <c:y val="-6.9444444444444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3.1395710427576155E-2"/>
                  <c:y val="-6.5739972247092368E-2"/>
                </c:manualLayout>
              </c:layout>
              <c:spPr>
                <a:solidFill>
                  <a:schemeClr val="bg1"/>
                </a:solidFill>
                <a:ln>
                  <a:solidFill>
                    <a:schemeClr val="tx1"/>
                  </a:solidFill>
                </a:ln>
              </c:spPr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'grafici x del'!$A$3:$A$11</c:f>
              <c:numCache>
                <c:formatCode>General</c:formatCode>
                <c:ptCount val="9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</c:numCache>
            </c:numRef>
          </c:cat>
          <c:val>
            <c:numRef>
              <c:f>'grafici x del'!$B$3:$B$11</c:f>
              <c:numCache>
                <c:formatCode>General</c:formatCode>
                <c:ptCount val="9"/>
                <c:pt idx="0">
                  <c:v>1695</c:v>
                </c:pt>
                <c:pt idx="1">
                  <c:v>1790</c:v>
                </c:pt>
                <c:pt idx="2">
                  <c:v>1761</c:v>
                </c:pt>
                <c:pt idx="3">
                  <c:v>1753</c:v>
                </c:pt>
                <c:pt idx="4">
                  <c:v>1726</c:v>
                </c:pt>
                <c:pt idx="5">
                  <c:v>1654</c:v>
                </c:pt>
                <c:pt idx="6">
                  <c:v>1579</c:v>
                </c:pt>
                <c:pt idx="7">
                  <c:v>1645</c:v>
                </c:pt>
                <c:pt idx="8">
                  <c:v>1607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1083136"/>
        <c:axId val="330785920"/>
      </c:lineChart>
      <c:catAx>
        <c:axId val="331083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30785920"/>
        <c:crosses val="autoZero"/>
        <c:auto val="1"/>
        <c:lblAlgn val="ctr"/>
        <c:lblOffset val="100"/>
        <c:noMultiLvlLbl val="0"/>
      </c:catAx>
      <c:valAx>
        <c:axId val="330785920"/>
        <c:scaling>
          <c:orientation val="minMax"/>
          <c:max val="2000"/>
          <c:min val="0"/>
        </c:scaling>
        <c:delete val="1"/>
        <c:axPos val="l"/>
        <c:majorGridlines>
          <c:spPr>
            <a:ln w="3175">
              <a:prstDash val="sysDash"/>
            </a:ln>
          </c:spPr>
        </c:majorGridlines>
        <c:numFmt formatCode="General" sourceLinked="1"/>
        <c:majorTickMark val="out"/>
        <c:minorTickMark val="none"/>
        <c:tickLblPos val="nextTo"/>
        <c:crossAx val="331083136"/>
        <c:crosses val="autoZero"/>
        <c:crossBetween val="between"/>
        <c:majorUnit val="200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5">
                  <a:lumMod val="50000"/>
                </a:schemeClr>
              </a:solidFill>
            </c:spPr>
          </c:dPt>
          <c:dPt>
            <c:idx val="1"/>
            <c:bubble3D val="0"/>
            <c:spPr>
              <a:solidFill>
                <a:srgbClr val="C00000"/>
              </a:solidFill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'grafici x del'!$Z$7:$AB$7</c:f>
              <c:strCache>
                <c:ptCount val="3"/>
                <c:pt idx="0">
                  <c:v>Alpini</c:v>
                </c:pt>
                <c:pt idx="1">
                  <c:v>Aggr.</c:v>
                </c:pt>
                <c:pt idx="2">
                  <c:v>Amici</c:v>
                </c:pt>
              </c:strCache>
            </c:strRef>
          </c:cat>
          <c:val>
            <c:numRef>
              <c:f>'grafici x del'!$Z$8:$AB$8</c:f>
              <c:numCache>
                <c:formatCode>0.0</c:formatCode>
                <c:ptCount val="3"/>
                <c:pt idx="0">
                  <c:v>76.664592408214062</c:v>
                </c:pt>
                <c:pt idx="1">
                  <c:v>20.970752955818295</c:v>
                </c:pt>
                <c:pt idx="2">
                  <c:v>2.3646546359676415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6041053048021712"/>
          <c:y val="0.30034996111543161"/>
          <c:w val="0.1684919072615923"/>
          <c:h val="0.35187007874015747"/>
        </c:manualLayout>
      </c:layout>
      <c:overlay val="0"/>
      <c:txPr>
        <a:bodyPr/>
        <a:lstStyle/>
        <a:p>
          <a:pPr>
            <a:defRPr sz="1400"/>
          </a:pPr>
          <a:endParaRPr lang="it-IT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200" dirty="0"/>
              <a:t>ORE SVOLTE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331385856"/>
        <c:axId val="331387648"/>
      </c:barChart>
      <c:catAx>
        <c:axId val="331385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it-IT"/>
          </a:p>
        </c:txPr>
        <c:crossAx val="331387648"/>
        <c:crosses val="autoZero"/>
        <c:auto val="1"/>
        <c:lblAlgn val="ctr"/>
        <c:lblOffset val="100"/>
        <c:noMultiLvlLbl val="0"/>
      </c:catAx>
      <c:valAx>
        <c:axId val="331387648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it-IT"/>
          </a:p>
        </c:txPr>
        <c:crossAx val="331385856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DDC553D2-C097-499B-8DD6-DBB23E2AAF99}" type="datetimeFigureOut">
              <a:rPr lang="it-IT" smtClean="0"/>
              <a:t>13/02/2023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768350"/>
            <a:ext cx="5113337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D4A4C2A4-3298-4FA6-837F-D01C9A636E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6362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4C2A4-3298-4FA6-837F-D01C9A636E3A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7268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09F96-BE24-4B63-8BED-EB1B51025AE3}" type="datetimeFigureOut">
              <a:rPr lang="it-IT" smtClean="0"/>
              <a:t>13/02/2023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316C-EFD9-4EA7-BE55-3B673D1DCA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3001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09F96-BE24-4B63-8BED-EB1B51025AE3}" type="datetimeFigureOut">
              <a:rPr lang="it-IT" smtClean="0"/>
              <a:t>13/02/2023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316C-EFD9-4EA7-BE55-3B673D1DCA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2353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09F96-BE24-4B63-8BED-EB1B51025AE3}" type="datetimeFigureOut">
              <a:rPr lang="it-IT" smtClean="0"/>
              <a:t>13/02/2023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316C-EFD9-4EA7-BE55-3B673D1DCA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1848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09F96-BE24-4B63-8BED-EB1B51025AE3}" type="datetimeFigureOut">
              <a:rPr lang="it-IT" smtClean="0"/>
              <a:t>13/02/2023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316C-EFD9-4EA7-BE55-3B673D1DCA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6291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09F96-BE24-4B63-8BED-EB1B51025AE3}" type="datetimeFigureOut">
              <a:rPr lang="it-IT" smtClean="0"/>
              <a:t>13/02/2023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316C-EFD9-4EA7-BE55-3B673D1DCA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7622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09F96-BE24-4B63-8BED-EB1B51025AE3}" type="datetimeFigureOut">
              <a:rPr lang="it-IT" smtClean="0"/>
              <a:t>13/02/2023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316C-EFD9-4EA7-BE55-3B673D1DCA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9425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09F96-BE24-4B63-8BED-EB1B51025AE3}" type="datetimeFigureOut">
              <a:rPr lang="it-IT" smtClean="0"/>
              <a:t>13/02/2023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316C-EFD9-4EA7-BE55-3B673D1DCA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0576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09F96-BE24-4B63-8BED-EB1B51025AE3}" type="datetimeFigureOut">
              <a:rPr lang="it-IT" smtClean="0"/>
              <a:t>13/02/2023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316C-EFD9-4EA7-BE55-3B673D1DCA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3698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09F96-BE24-4B63-8BED-EB1B51025AE3}" type="datetimeFigureOut">
              <a:rPr lang="it-IT" smtClean="0"/>
              <a:t>13/02/2023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316C-EFD9-4EA7-BE55-3B673D1DCA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193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09F96-BE24-4B63-8BED-EB1B51025AE3}" type="datetimeFigureOut">
              <a:rPr lang="it-IT" smtClean="0"/>
              <a:t>13/02/2023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316C-EFD9-4EA7-BE55-3B673D1DCA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8407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09F96-BE24-4B63-8BED-EB1B51025AE3}" type="datetimeFigureOut">
              <a:rPr lang="it-IT" smtClean="0"/>
              <a:t>13/02/2023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316C-EFD9-4EA7-BE55-3B673D1DCA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2113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09F96-BE24-4B63-8BED-EB1B51025AE3}" type="datetimeFigureOut">
              <a:rPr lang="it-IT" smtClean="0"/>
              <a:t>13/02/2023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2316C-EFD9-4EA7-BE55-3B673D1DCA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2268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chart" Target="../charts/chart5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9552" y="4797152"/>
            <a:ext cx="8136904" cy="1335360"/>
          </a:xfrm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chemeClr val="tx1"/>
                </a:solidFill>
              </a:rPr>
              <a:t>ASSEMBLEA  DEI  DELEGATI  DI  SEZIONE</a:t>
            </a:r>
          </a:p>
          <a:p>
            <a:r>
              <a:rPr lang="it-IT" b="1" dirty="0" smtClean="0">
                <a:solidFill>
                  <a:schemeClr val="tx1"/>
                </a:solidFill>
              </a:rPr>
              <a:t>19 Febbraio 2023</a:t>
            </a:r>
            <a:endParaRPr lang="it-IT" b="1" dirty="0">
              <a:solidFill>
                <a:schemeClr val="tx1"/>
              </a:solidFill>
            </a:endParaRPr>
          </a:p>
        </p:txBody>
      </p:sp>
      <p:pic>
        <p:nvPicPr>
          <p:cNvPr id="2" name="Picture 2" descr="C:\Users\Daniele\Desktop\Alpini\LOGO\2021\LOGO FIRENZE UFFICIALE\logo sezione bianco-v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728086"/>
            <a:ext cx="3709026" cy="3709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911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13364" y="44624"/>
            <a:ext cx="8551124" cy="942343"/>
          </a:xfrm>
        </p:spPr>
        <p:txBody>
          <a:bodyPr>
            <a:normAutofit/>
          </a:bodyPr>
          <a:lstStyle/>
          <a:p>
            <a:pPr algn="r"/>
            <a:r>
              <a:rPr lang="it-IT" sz="2000" b="1" dirty="0"/>
              <a:t>Assemblea dei Delegati di Sezione </a:t>
            </a:r>
            <a:r>
              <a:rPr lang="it-IT" sz="2000" b="1" dirty="0" smtClean="0"/>
              <a:t>– 19 Febbraio 2023</a:t>
            </a:r>
            <a:endParaRPr lang="it-IT" sz="2000" b="1" dirty="0"/>
          </a:p>
        </p:txBody>
      </p:sp>
      <p:cxnSp>
        <p:nvCxnSpPr>
          <p:cNvPr id="5" name="Connettore 1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C:\Users\Daniele\Desktop\Alpini\LOGO\2021\LOGO FIRENZE UFFICIALE\logo sezione bianco-v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638" y="116632"/>
            <a:ext cx="712074" cy="712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1702409"/>
              </p:ext>
            </p:extLst>
          </p:nvPr>
        </p:nvGraphicFramePr>
        <p:xfrm>
          <a:off x="233772" y="1139552"/>
          <a:ext cx="8676456" cy="2937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1234712" y="908720"/>
            <a:ext cx="6793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8200"/>
                </a:solidFill>
              </a:rPr>
              <a:t>ISCRITTI ALLA SEZIONE (2014 – 2022)</a:t>
            </a:r>
            <a:endParaRPr lang="it-IT" sz="2400" b="1" dirty="0">
              <a:solidFill>
                <a:srgbClr val="008200"/>
              </a:solidFill>
            </a:endParaRP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6506840"/>
              </p:ext>
            </p:extLst>
          </p:nvPr>
        </p:nvGraphicFramePr>
        <p:xfrm>
          <a:off x="251520" y="4077072"/>
          <a:ext cx="8496944" cy="25058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7450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13364" y="44624"/>
            <a:ext cx="8551124" cy="942343"/>
          </a:xfrm>
        </p:spPr>
        <p:txBody>
          <a:bodyPr>
            <a:normAutofit/>
          </a:bodyPr>
          <a:lstStyle/>
          <a:p>
            <a:pPr algn="r"/>
            <a:r>
              <a:rPr lang="it-IT" sz="2000" b="1" dirty="0" smtClean="0"/>
              <a:t>Assemblea dei Delegati di Sezione – 19 Febbraio 2023</a:t>
            </a:r>
            <a:endParaRPr lang="it-IT" sz="2000" b="1" dirty="0"/>
          </a:p>
        </p:txBody>
      </p:sp>
      <p:cxnSp>
        <p:nvCxnSpPr>
          <p:cNvPr id="5" name="Connettore 1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C:\Users\Daniele\Desktop\Alpini\LOGO\2021\LOGO FIRENZE UFFICIALE\logo sezione bianco-v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638" y="116632"/>
            <a:ext cx="712074" cy="712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893136" y="5733256"/>
            <a:ext cx="6912768" cy="646331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b="1" dirty="0" smtClean="0"/>
              <a:t>NOTA: </a:t>
            </a:r>
            <a:r>
              <a:rPr lang="it-IT" dirty="0" smtClean="0"/>
              <a:t>Nell’ Anno 2022 iscritti 24 </a:t>
            </a:r>
            <a:r>
              <a:rPr lang="it-IT" i="1" dirty="0" smtClean="0"/>
              <a:t>nuovi </a:t>
            </a:r>
            <a:r>
              <a:rPr lang="it-IT" dirty="0" smtClean="0"/>
              <a:t>Alpini e 28 </a:t>
            </a:r>
            <a:r>
              <a:rPr lang="it-IT" i="1" dirty="0" smtClean="0"/>
              <a:t>nuovi</a:t>
            </a:r>
            <a:r>
              <a:rPr lang="it-IT" dirty="0" smtClean="0"/>
              <a:t> Aggregati…</a:t>
            </a:r>
          </a:p>
          <a:p>
            <a:r>
              <a:rPr lang="it-IT" dirty="0" smtClean="0"/>
              <a:t>            … Quindi rispetto al 2021 persi 72 Alpini…Tutti </a:t>
            </a:r>
            <a:r>
              <a:rPr lang="it-IT" i="1" dirty="0" smtClean="0"/>
              <a:t>Andati Avanti </a:t>
            </a:r>
            <a:r>
              <a:rPr lang="it-IT" dirty="0" smtClean="0"/>
              <a:t>?</a:t>
            </a:r>
            <a:endParaRPr lang="it-IT" dirty="0"/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7679344"/>
              </p:ext>
            </p:extLst>
          </p:nvPr>
        </p:nvGraphicFramePr>
        <p:xfrm>
          <a:off x="179512" y="1556792"/>
          <a:ext cx="4489212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1444423"/>
              </p:ext>
            </p:extLst>
          </p:nvPr>
        </p:nvGraphicFramePr>
        <p:xfrm>
          <a:off x="4788024" y="1844824"/>
          <a:ext cx="4214156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CasellaDiTesto 9"/>
          <p:cNvSpPr txBox="1"/>
          <p:nvPr/>
        </p:nvSpPr>
        <p:spPr>
          <a:xfrm>
            <a:off x="1115616" y="1289279"/>
            <a:ext cx="2977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008200"/>
                </a:solidFill>
              </a:rPr>
              <a:t>TREND ISCRITTI (2014-2022)</a:t>
            </a:r>
            <a:endParaRPr lang="it-IT" b="1" dirty="0">
              <a:solidFill>
                <a:srgbClr val="008200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5076056" y="1268760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008200"/>
                </a:solidFill>
              </a:rPr>
              <a:t>RIPARTIZIONE IN % ISCRITTI 2022</a:t>
            </a:r>
            <a:endParaRPr lang="it-IT" b="1" dirty="0">
              <a:solidFill>
                <a:srgbClr val="0082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637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13364" y="44624"/>
            <a:ext cx="8551124" cy="942343"/>
          </a:xfrm>
        </p:spPr>
        <p:txBody>
          <a:bodyPr>
            <a:normAutofit/>
          </a:bodyPr>
          <a:lstStyle/>
          <a:p>
            <a:pPr algn="r"/>
            <a:r>
              <a:rPr lang="it-IT" sz="2000" b="1" dirty="0" smtClean="0"/>
              <a:t>Assemblea dei Delegati di Sezione – 19 Febbraio 2023</a:t>
            </a:r>
            <a:endParaRPr lang="it-IT" sz="2000" b="1" dirty="0"/>
          </a:p>
        </p:txBody>
      </p:sp>
      <p:cxnSp>
        <p:nvCxnSpPr>
          <p:cNvPr id="5" name="Connettore 1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C:\Users\Daniele\Desktop\Alpini\LOGO\2021\LOGO FIRENZE UFFICIALE\logo sezione bianco-v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638" y="116632"/>
            <a:ext cx="712074" cy="712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asellaDiTesto 7"/>
          <p:cNvSpPr txBox="1"/>
          <p:nvPr/>
        </p:nvSpPr>
        <p:spPr>
          <a:xfrm>
            <a:off x="0" y="929425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8200"/>
                </a:solidFill>
              </a:rPr>
              <a:t>DISTRIBUZIONE IN % GIORNATE UOMO NUCLEO P.C. ANNO 2022</a:t>
            </a:r>
            <a:endParaRPr lang="it-IT" sz="2000" dirty="0">
              <a:solidFill>
                <a:srgbClr val="00820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467544" y="6023029"/>
            <a:ext cx="8280920" cy="646331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b="1" dirty="0" smtClean="0"/>
              <a:t>NOTA: </a:t>
            </a:r>
            <a:r>
              <a:rPr lang="it-IT" dirty="0" smtClean="0"/>
              <a:t>l’«Emergenza sanitaria </a:t>
            </a:r>
            <a:r>
              <a:rPr lang="it-IT" dirty="0" err="1" smtClean="0"/>
              <a:t>Covid</a:t>
            </a:r>
            <a:r>
              <a:rPr lang="it-IT" dirty="0" smtClean="0"/>
              <a:t> 19» ha riguardato i primi tre mesi dell’anno. La situazione poi si è </a:t>
            </a:r>
            <a:r>
              <a:rPr lang="it-IT" dirty="0" err="1" smtClean="0"/>
              <a:t>riattestata</a:t>
            </a:r>
            <a:r>
              <a:rPr lang="it-IT" dirty="0" smtClean="0"/>
              <a:t> su numeri </a:t>
            </a:r>
            <a:r>
              <a:rPr lang="it-IT" dirty="0" err="1" smtClean="0"/>
              <a:t>pre</a:t>
            </a:r>
            <a:r>
              <a:rPr lang="it-IT" dirty="0" smtClean="0"/>
              <a:t> pandemia </a:t>
            </a:r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554373"/>
            <a:ext cx="6208737" cy="410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81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10636"/>
            <a:ext cx="8229600" cy="554068"/>
          </a:xfrm>
        </p:spPr>
        <p:txBody>
          <a:bodyPr>
            <a:normAutofit/>
          </a:bodyPr>
          <a:lstStyle/>
          <a:p>
            <a:pPr algn="r"/>
            <a:r>
              <a:rPr lang="it-IT" sz="2000" b="1" dirty="0" smtClean="0"/>
              <a:t>Assemblea dei Delegati di Sezione – 19 Febbraio 2023</a:t>
            </a:r>
            <a:endParaRPr lang="it-IT" sz="2000" b="1" dirty="0"/>
          </a:p>
        </p:txBody>
      </p:sp>
      <p:pic>
        <p:nvPicPr>
          <p:cNvPr id="5" name="Picture 2" descr="C:\Users\Daniele\Desktop\Alpini\LOGO\2021\LOGO FIRENZE UFFICIALE\logo sezione bianco-v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638" y="124638"/>
            <a:ext cx="712074" cy="712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nettore 1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65" y="1484784"/>
            <a:ext cx="3592171" cy="17130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3008" y="1556792"/>
            <a:ext cx="3941440" cy="1923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CasellaDiTesto 9"/>
          <p:cNvSpPr txBox="1"/>
          <p:nvPr/>
        </p:nvSpPr>
        <p:spPr>
          <a:xfrm>
            <a:off x="0" y="1012666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8200"/>
                </a:solidFill>
              </a:rPr>
              <a:t>NUMERO VOLONTARI P.C. E LORO COMPOSIZIONE </a:t>
            </a:r>
            <a:endParaRPr lang="it-IT" sz="2000" dirty="0">
              <a:solidFill>
                <a:srgbClr val="008200"/>
              </a:solidFill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905" y="3933056"/>
            <a:ext cx="7472511" cy="2169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CasellaDiTesto 11"/>
          <p:cNvSpPr txBox="1"/>
          <p:nvPr/>
        </p:nvSpPr>
        <p:spPr>
          <a:xfrm>
            <a:off x="-36512" y="360495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rgbClr val="008200"/>
                </a:solidFill>
              </a:rPr>
              <a:t>RAPPORTO “GIORNATE UOMO / N° VOLONTARI” PER SQUADRA </a:t>
            </a:r>
            <a:endParaRPr lang="it-IT" sz="2000" dirty="0">
              <a:solidFill>
                <a:srgbClr val="008200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322759" y="6228020"/>
            <a:ext cx="8280920" cy="369332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b="1" dirty="0" smtClean="0"/>
              <a:t>NOTA: </a:t>
            </a:r>
            <a:r>
              <a:rPr lang="it-IT" dirty="0" smtClean="0"/>
              <a:t>Su 131 volontari , 113 hanno svolto almeno un servizio nel 2022…gli altri 18 ?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17391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13364" y="44624"/>
            <a:ext cx="8551124" cy="942343"/>
          </a:xfrm>
        </p:spPr>
        <p:txBody>
          <a:bodyPr>
            <a:normAutofit/>
          </a:bodyPr>
          <a:lstStyle/>
          <a:p>
            <a:pPr algn="r"/>
            <a:r>
              <a:rPr lang="it-IT" sz="2000" b="1" dirty="0" smtClean="0"/>
              <a:t>Assemblea dei Delegati di Sezione – 19 Febbraio 2023</a:t>
            </a:r>
            <a:endParaRPr lang="it-IT" sz="2000" b="1" dirty="0"/>
          </a:p>
        </p:txBody>
      </p:sp>
      <p:cxnSp>
        <p:nvCxnSpPr>
          <p:cNvPr id="5" name="Connettore 1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asellaDiTesto 2"/>
          <p:cNvSpPr txBox="1"/>
          <p:nvPr/>
        </p:nvSpPr>
        <p:spPr>
          <a:xfrm>
            <a:off x="0" y="8367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8200"/>
                </a:solidFill>
              </a:rPr>
              <a:t>LIBRO VERDE 2021</a:t>
            </a:r>
            <a:endParaRPr lang="it-IT" sz="2800" b="1" dirty="0">
              <a:solidFill>
                <a:srgbClr val="008200"/>
              </a:solidFill>
            </a:endParaRPr>
          </a:p>
        </p:txBody>
      </p:sp>
      <p:pic>
        <p:nvPicPr>
          <p:cNvPr id="8" name="Picture 2" descr="C:\Users\Daniele\Desktop\Alpini\LOGO\2021\LOGO FIRENZE UFFICIALE\logo sezione bianco-v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638" y="116632"/>
            <a:ext cx="712074" cy="712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asellaDiTesto 8"/>
          <p:cNvSpPr txBox="1"/>
          <p:nvPr/>
        </p:nvSpPr>
        <p:spPr>
          <a:xfrm>
            <a:off x="-17115" y="1340768"/>
            <a:ext cx="46805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 smtClean="0">
                <a:solidFill>
                  <a:srgbClr val="FF0000"/>
                </a:solidFill>
              </a:rPr>
              <a:t>DISTRIBUZIONE IN PERCENTUALE ORE</a:t>
            </a:r>
            <a:endParaRPr lang="it-IT" sz="1400" dirty="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04392"/>
            <a:ext cx="3984509" cy="2472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903" y="1576537"/>
            <a:ext cx="4003553" cy="2500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CasellaDiTesto 9"/>
          <p:cNvSpPr txBox="1"/>
          <p:nvPr/>
        </p:nvSpPr>
        <p:spPr>
          <a:xfrm>
            <a:off x="4644009" y="1340768"/>
            <a:ext cx="42484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 smtClean="0">
                <a:solidFill>
                  <a:srgbClr val="FF0000"/>
                </a:solidFill>
              </a:rPr>
              <a:t>DISTRIBUZIONE IN PERCENTUALE DONAZIONI</a:t>
            </a:r>
            <a:endParaRPr lang="it-IT" sz="1400" dirty="0">
              <a:solidFill>
                <a:srgbClr val="FF0000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-36511" y="4077072"/>
            <a:ext cx="46805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 smtClean="0"/>
              <a:t>ORE DICHIARATE : 25.144</a:t>
            </a:r>
            <a:endParaRPr lang="it-IT" sz="1400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4463480" y="4077072"/>
            <a:ext cx="46805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 smtClean="0"/>
              <a:t>DONAZIONI DICHIARATE : 8.259,00 EURO</a:t>
            </a:r>
            <a:endParaRPr lang="it-IT" sz="1400" dirty="0"/>
          </a:p>
        </p:txBody>
      </p:sp>
      <p:graphicFrame>
        <p:nvGraphicFramePr>
          <p:cNvPr id="14" name="Grafico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6210029"/>
              </p:ext>
            </p:extLst>
          </p:nvPr>
        </p:nvGraphicFramePr>
        <p:xfrm>
          <a:off x="395536" y="4797152"/>
          <a:ext cx="3672408" cy="2060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6" name="CasellaDiTesto 15"/>
          <p:cNvSpPr txBox="1"/>
          <p:nvPr/>
        </p:nvSpPr>
        <p:spPr>
          <a:xfrm>
            <a:off x="0" y="4404619"/>
            <a:ext cx="91439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 smtClean="0">
                <a:solidFill>
                  <a:srgbClr val="FF0000"/>
                </a:solidFill>
              </a:rPr>
              <a:t>DATI LIBRO VERDE DAL 2011 AL </a:t>
            </a:r>
            <a:r>
              <a:rPr lang="it-IT" sz="1400" b="1" dirty="0" smtClean="0">
                <a:solidFill>
                  <a:srgbClr val="FF0000"/>
                </a:solidFill>
              </a:rPr>
              <a:t>2022 (dati al 13 Febbraio 2023)</a:t>
            </a:r>
            <a:endParaRPr lang="it-IT" sz="1400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719442"/>
            <a:ext cx="8568951" cy="2058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53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507</TotalTime>
  <Words>243</Words>
  <Application>Microsoft Office PowerPoint</Application>
  <PresentationFormat>Presentazione su schermo (4:3)</PresentationFormat>
  <Paragraphs>61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Presentazione standard di PowerPoint</vt:lpstr>
      <vt:lpstr>Assemblea dei Delegati di Sezione – 19 Febbraio 2023</vt:lpstr>
      <vt:lpstr>Assemblea dei Delegati di Sezione – 19 Febbraio 2023</vt:lpstr>
      <vt:lpstr>Assemblea dei Delegati di Sezione – 19 Febbraio 2023</vt:lpstr>
      <vt:lpstr>Assemblea dei Delegati di Sezione – 19 Febbraio 2023</vt:lpstr>
      <vt:lpstr>Assemblea dei Delegati di Sezione – 19 Febbraio 2023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 Windows</dc:creator>
  <cp:lastModifiedBy>Utente Windows</cp:lastModifiedBy>
  <cp:revision>35</cp:revision>
  <cp:lastPrinted>2021-05-26T11:51:46Z</cp:lastPrinted>
  <dcterms:created xsi:type="dcterms:W3CDTF">2021-05-24T10:14:44Z</dcterms:created>
  <dcterms:modified xsi:type="dcterms:W3CDTF">2023-02-13T17:47:09Z</dcterms:modified>
</cp:coreProperties>
</file>