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3" r:id="rId6"/>
    <p:sldId id="271" r:id="rId7"/>
  </p:sldIdLst>
  <p:sldSz cx="9144000" cy="6858000" type="screen4x3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100" d="100"/>
          <a:sy n="100" d="100"/>
        </p:scale>
        <p:origin x="-516" y="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DIREZIONE\SEGRETERIA\SOCI\Censimento\2023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LIBRO%20VERDE\Libro%20verde%20WEB\tabell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'grafici x del'!$F$2</c:f>
              <c:strCache>
                <c:ptCount val="1"/>
                <c:pt idx="0">
                  <c:v>Alpini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6"/>
              <c:layout>
                <c:manualLayout>
                  <c:x val="-2.58620724765235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D7-4DE8-A04E-7E8A2328D190}"/>
                </c:ext>
              </c:extLst>
            </c:dLbl>
            <c:dLbl>
              <c:idx val="7"/>
              <c:layout>
                <c:manualLayout>
                  <c:x val="-1.0181918288361268E-7"/>
                  <c:y val="8.6455311793934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D7-4DE8-A04E-7E8A2328D190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'grafici x del'!$E$3:$E$12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'grafici x del'!$F$3:$F$12</c:f>
              <c:numCache>
                <c:formatCode>General</c:formatCode>
                <c:ptCount val="10"/>
                <c:pt idx="0">
                  <c:v>1540</c:v>
                </c:pt>
                <c:pt idx="1">
                  <c:v>1521</c:v>
                </c:pt>
                <c:pt idx="2">
                  <c:v>1462</c:v>
                </c:pt>
                <c:pt idx="3">
                  <c:v>1440</c:v>
                </c:pt>
                <c:pt idx="4">
                  <c:v>1410</c:v>
                </c:pt>
                <c:pt idx="5">
                  <c:v>1336</c:v>
                </c:pt>
                <c:pt idx="6">
                  <c:v>1247</c:v>
                </c:pt>
                <c:pt idx="7">
                  <c:v>1280</c:v>
                </c:pt>
                <c:pt idx="8">
                  <c:v>1232</c:v>
                </c:pt>
                <c:pt idx="9">
                  <c:v>1183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3D7-4DE8-A04E-7E8A2328D190}"/>
            </c:ext>
          </c:extLst>
        </c:ser>
        <c:ser>
          <c:idx val="1"/>
          <c:order val="1"/>
          <c:tx>
            <c:strRef>
              <c:f>'grafici x del'!$G$2</c:f>
              <c:strCache>
                <c:ptCount val="1"/>
                <c:pt idx="0">
                  <c:v>Aggregati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8"/>
              <c:spPr/>
              <c:txPr>
                <a:bodyPr/>
                <a:lstStyle/>
                <a:p>
                  <a:pPr>
                    <a:defRPr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'grafici x del'!$E$3:$E$12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'grafici x del'!$G$3:$G$12</c:f>
              <c:numCache>
                <c:formatCode>General</c:formatCode>
                <c:ptCount val="10"/>
                <c:pt idx="0">
                  <c:v>155</c:v>
                </c:pt>
                <c:pt idx="1">
                  <c:v>269</c:v>
                </c:pt>
                <c:pt idx="2">
                  <c:v>299</c:v>
                </c:pt>
                <c:pt idx="3">
                  <c:v>288</c:v>
                </c:pt>
                <c:pt idx="4">
                  <c:v>282</c:v>
                </c:pt>
                <c:pt idx="5">
                  <c:v>283</c:v>
                </c:pt>
                <c:pt idx="6">
                  <c:v>298</c:v>
                </c:pt>
                <c:pt idx="7">
                  <c:v>328</c:v>
                </c:pt>
                <c:pt idx="8">
                  <c:v>337</c:v>
                </c:pt>
                <c:pt idx="9">
                  <c:v>332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3D7-4DE8-A04E-7E8A2328D190}"/>
            </c:ext>
          </c:extLst>
        </c:ser>
        <c:ser>
          <c:idx val="2"/>
          <c:order val="2"/>
          <c:tx>
            <c:strRef>
              <c:f>'grafici x del'!$H$2</c:f>
              <c:strCache>
                <c:ptCount val="1"/>
                <c:pt idx="0">
                  <c:v>Amici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'grafici x del'!$E$3:$E$12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'grafici x del'!$H$3:$H$12</c:f>
              <c:numCache>
                <c:formatCode>General</c:formatCode>
                <c:ptCount val="10"/>
                <c:pt idx="3">
                  <c:v>25</c:v>
                </c:pt>
                <c:pt idx="4">
                  <c:v>34</c:v>
                </c:pt>
                <c:pt idx="5">
                  <c:v>35</c:v>
                </c:pt>
                <c:pt idx="6">
                  <c:v>35</c:v>
                </c:pt>
                <c:pt idx="7">
                  <c:v>37</c:v>
                </c:pt>
                <c:pt idx="8">
                  <c:v>38</c:v>
                </c:pt>
                <c:pt idx="9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3D7-4DE8-A04E-7E8A2328D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331515392"/>
        <c:axId val="331516928"/>
      </c:barChart>
      <c:catAx>
        <c:axId val="33151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331516928"/>
        <c:crosses val="autoZero"/>
        <c:auto val="1"/>
        <c:lblAlgn val="ctr"/>
        <c:lblOffset val="100"/>
        <c:noMultiLvlLbl val="0"/>
      </c:catAx>
      <c:valAx>
        <c:axId val="331516928"/>
        <c:scaling>
          <c:orientation val="minMax"/>
        </c:scaling>
        <c:delete val="1"/>
        <c:axPos val="l"/>
        <c:majorGridlines>
          <c:spPr>
            <a:ln w="3175">
              <a:noFill/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15153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77D-40C9-918D-5E858F35B35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77D-40C9-918D-5E858F35B357}"/>
              </c:ext>
            </c:extLst>
          </c:dPt>
          <c:dLbls>
            <c:dLbl>
              <c:idx val="0"/>
              <c:layout>
                <c:manualLayout>
                  <c:x val="-0.13585017497812774"/>
                  <c:y val="-0.22442023514184015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813210848643916E-3"/>
                  <c:y val="1.082330462116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'grafici x del'!$Z$7:$AB$7</c:f>
              <c:strCache>
                <c:ptCount val="3"/>
                <c:pt idx="0">
                  <c:v>Alpini</c:v>
                </c:pt>
                <c:pt idx="1">
                  <c:v>Aggr.</c:v>
                </c:pt>
                <c:pt idx="2">
                  <c:v>Amici</c:v>
                </c:pt>
              </c:strCache>
            </c:strRef>
          </c:cat>
          <c:val>
            <c:numRef>
              <c:f>'grafici x del'!$Z$8:$AB$8</c:f>
              <c:numCache>
                <c:formatCode>0.0</c:formatCode>
                <c:ptCount val="3"/>
                <c:pt idx="0">
                  <c:v>76.17514488087572</c:v>
                </c:pt>
                <c:pt idx="1">
                  <c:v>21.377978106889891</c:v>
                </c:pt>
                <c:pt idx="2">
                  <c:v>2.4468770122343853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77D-40C9-918D-5E858F35B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954243219597545"/>
          <c:y val="0.30034995625546806"/>
          <c:w val="0.1684919072615923"/>
          <c:h val="0.35187007874015747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'grafici x del'!$B$2</c:f>
              <c:strCache>
                <c:ptCount val="1"/>
              </c:strCache>
            </c:strRef>
          </c:tx>
          <c:spPr>
            <a:ln>
              <a:solidFill>
                <a:schemeClr val="tx2"/>
              </a:solidFill>
            </a:ln>
          </c:spPr>
          <c:dLbls>
            <c:dLbl>
              <c:idx val="0"/>
              <c:layout>
                <c:manualLayout>
                  <c:x val="-5.2777777777777778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63-46FE-AFEB-443883AAC9D4}"/>
                </c:ext>
              </c:extLst>
            </c:dLbl>
            <c:dLbl>
              <c:idx val="1"/>
              <c:layout>
                <c:manualLayout>
                  <c:x val="-6.1111111111111137E-2"/>
                  <c:y val="-7.407407407407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63-46FE-AFEB-443883AAC9D4}"/>
                </c:ext>
              </c:extLst>
            </c:dLbl>
            <c:dLbl>
              <c:idx val="2"/>
              <c:layout>
                <c:manualLayout>
                  <c:x val="-4.7222222222222172E-2"/>
                  <c:y val="-7.4074074074074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63-46FE-AFEB-443883AAC9D4}"/>
                </c:ext>
              </c:extLst>
            </c:dLbl>
            <c:dLbl>
              <c:idx val="3"/>
              <c:layout>
                <c:manualLayout>
                  <c:x val="-5.0000000000000051E-2"/>
                  <c:y val="-6.0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63-46FE-AFEB-443883AAC9D4}"/>
                </c:ext>
              </c:extLst>
            </c:dLbl>
            <c:dLbl>
              <c:idx val="4"/>
              <c:layout>
                <c:manualLayout>
                  <c:x val="-5.2777777777777778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63-46FE-AFEB-443883AAC9D4}"/>
                </c:ext>
              </c:extLst>
            </c:dLbl>
            <c:dLbl>
              <c:idx val="5"/>
              <c:layout>
                <c:manualLayout>
                  <c:x val="-5.5555555555555455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63-46FE-AFEB-443883AAC9D4}"/>
                </c:ext>
              </c:extLst>
            </c:dLbl>
            <c:dLbl>
              <c:idx val="6"/>
              <c:layout>
                <c:manualLayout>
                  <c:x val="-5.5555695538057739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63-46FE-AFEB-443883AAC9D4}"/>
                </c:ext>
              </c:extLst>
            </c:dLbl>
            <c:dLbl>
              <c:idx val="7"/>
              <c:layout>
                <c:manualLayout>
                  <c:x val="-5.2777777777777674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63-46FE-AFEB-443883AAC9D4}"/>
                </c:ext>
              </c:extLst>
            </c:dLbl>
            <c:dLbl>
              <c:idx val="8"/>
              <c:layout>
                <c:manualLayout>
                  <c:x val="-4.554080240742308E-2"/>
                  <c:y val="-5.8823529411764705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7817842527794231E-2"/>
                  <c:y val="-6.3025210084033612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'grafici x del'!$A$3:$A$12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'grafici x del'!$B$3:$B$12</c:f>
              <c:numCache>
                <c:formatCode>General</c:formatCode>
                <c:ptCount val="10"/>
                <c:pt idx="0">
                  <c:v>1695</c:v>
                </c:pt>
                <c:pt idx="1">
                  <c:v>1790</c:v>
                </c:pt>
                <c:pt idx="2">
                  <c:v>1761</c:v>
                </c:pt>
                <c:pt idx="3">
                  <c:v>1753</c:v>
                </c:pt>
                <c:pt idx="4">
                  <c:v>1726</c:v>
                </c:pt>
                <c:pt idx="5">
                  <c:v>1654</c:v>
                </c:pt>
                <c:pt idx="6">
                  <c:v>1579</c:v>
                </c:pt>
                <c:pt idx="7">
                  <c:v>1645</c:v>
                </c:pt>
                <c:pt idx="8">
                  <c:v>1607</c:v>
                </c:pt>
                <c:pt idx="9">
                  <c:v>1553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6763-46FE-AFEB-443883AAC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505088"/>
        <c:axId val="332506624"/>
      </c:lineChart>
      <c:catAx>
        <c:axId val="33250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506624"/>
        <c:crosses val="autoZero"/>
        <c:auto val="1"/>
        <c:lblAlgn val="ctr"/>
        <c:lblOffset val="100"/>
        <c:noMultiLvlLbl val="0"/>
      </c:catAx>
      <c:valAx>
        <c:axId val="332506624"/>
        <c:scaling>
          <c:orientation val="minMax"/>
          <c:max val="2000"/>
          <c:min val="0"/>
        </c:scaling>
        <c:delete val="1"/>
        <c:axPos val="l"/>
        <c:majorGridlines>
          <c:spPr>
            <a:ln w="3175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2505088"/>
        <c:crosses val="autoZero"/>
        <c:crossBetween val="between"/>
        <c:majorUnit val="20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 e AMI 2023'!$H$409:$P$409</c:f>
              <c:strCache>
                <c:ptCount val="9"/>
                <c:pt idx="0">
                  <c:v>Over 90</c:v>
                </c:pt>
                <c:pt idx="1">
                  <c:v>80-89</c:v>
                </c:pt>
                <c:pt idx="2">
                  <c:v>70-79</c:v>
                </c:pt>
                <c:pt idx="3">
                  <c:v>60-69</c:v>
                </c:pt>
                <c:pt idx="4">
                  <c:v>50-59</c:v>
                </c:pt>
                <c:pt idx="5">
                  <c:v>40-49</c:v>
                </c:pt>
                <c:pt idx="6">
                  <c:v>30-39</c:v>
                </c:pt>
                <c:pt idx="7">
                  <c:v>20-29</c:v>
                </c:pt>
                <c:pt idx="8">
                  <c:v>Over 10</c:v>
                </c:pt>
              </c:strCache>
            </c:strRef>
          </c:cat>
          <c:val>
            <c:numRef>
              <c:f>'AGGR e AMI 2023'!$H$410:$P$410</c:f>
              <c:numCache>
                <c:formatCode>0.0</c:formatCode>
                <c:ptCount val="9"/>
                <c:pt idx="0">
                  <c:v>1.7632241813602014</c:v>
                </c:pt>
                <c:pt idx="1">
                  <c:v>14.357682619647354</c:v>
                </c:pt>
                <c:pt idx="2">
                  <c:v>21.662468513853906</c:v>
                </c:pt>
                <c:pt idx="3">
                  <c:v>23.173803526448363</c:v>
                </c:pt>
                <c:pt idx="4">
                  <c:v>14.609571788413099</c:v>
                </c:pt>
                <c:pt idx="5">
                  <c:v>7.0528967254408057</c:v>
                </c:pt>
                <c:pt idx="6">
                  <c:v>5.0377833753148611</c:v>
                </c:pt>
                <c:pt idx="7">
                  <c:v>2.770780856423174</c:v>
                </c:pt>
                <c:pt idx="8">
                  <c:v>1.0075566750629723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32440320"/>
        <c:axId val="332441856"/>
      </c:barChart>
      <c:catAx>
        <c:axId val="332440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332441856"/>
        <c:crosses val="autoZero"/>
        <c:auto val="1"/>
        <c:lblAlgn val="ctr"/>
        <c:lblOffset val="100"/>
        <c:noMultiLvlLbl val="0"/>
      </c:catAx>
      <c:valAx>
        <c:axId val="3324418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3324403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ORE SVOLTE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332529664"/>
        <c:axId val="332550912"/>
      </c:barChart>
      <c:catAx>
        <c:axId val="33252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332550912"/>
        <c:crosses val="autoZero"/>
        <c:auto val="1"/>
        <c:lblAlgn val="ctr"/>
        <c:lblOffset val="100"/>
        <c:noMultiLvlLbl val="0"/>
      </c:catAx>
      <c:valAx>
        <c:axId val="3325509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3325296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DC553D2-C097-499B-8DD6-DBB23E2AAF99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4A4C2A4-3298-4FA6-837F-D01C9A636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6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4C2A4-3298-4FA6-837F-D01C9A636E3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6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0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3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84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29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2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42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57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69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93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40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1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9F96-BE24-4B63-8BED-EB1B51025AE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26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797152"/>
            <a:ext cx="8136904" cy="133536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1"/>
                </a:solidFill>
              </a:rPr>
              <a:t>ASSEMBLEA  DEI  DELEGATI  DI  SEZIONE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25 </a:t>
            </a:r>
            <a:r>
              <a:rPr lang="it-IT" b="1" dirty="0" smtClean="0">
                <a:solidFill>
                  <a:schemeClr val="tx1"/>
                </a:solidFill>
              </a:rPr>
              <a:t>FEBBRAIO </a:t>
            </a:r>
            <a:r>
              <a:rPr lang="it-IT" b="1" dirty="0" smtClean="0">
                <a:solidFill>
                  <a:schemeClr val="tx1"/>
                </a:solidFill>
              </a:rPr>
              <a:t>2024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2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28086"/>
            <a:ext cx="3709026" cy="370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1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/>
              <a:t>Assemblea dei Delegati di Sezione </a:t>
            </a:r>
            <a:r>
              <a:rPr lang="it-IT" sz="2000" b="1" dirty="0" smtClean="0"/>
              <a:t>– 25 Febbraio 2024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234712" y="879103"/>
            <a:ext cx="6793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8200"/>
                </a:solidFill>
              </a:rPr>
              <a:t>ISCRITTI ALLA SEZIONE (2014 – 2023)</a:t>
            </a:r>
            <a:endParaRPr lang="it-IT" sz="2400" b="1" dirty="0">
              <a:solidFill>
                <a:srgbClr val="008200"/>
              </a:solidFill>
            </a:endParaRPr>
          </a:p>
        </p:txBody>
      </p:sp>
      <p:graphicFrame>
        <p:nvGraphicFramePr>
          <p:cNvPr id="9" name="Grafico 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F00-00001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480332"/>
              </p:ext>
            </p:extLst>
          </p:nvPr>
        </p:nvGraphicFramePr>
        <p:xfrm>
          <a:off x="270004" y="1139553"/>
          <a:ext cx="8603991" cy="257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F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246376"/>
              </p:ext>
            </p:extLst>
          </p:nvPr>
        </p:nvGraphicFramePr>
        <p:xfrm>
          <a:off x="4872583" y="3964414"/>
          <a:ext cx="4304275" cy="2956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5364088" y="364502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RIPARTIZIONE IN % ISCRITTI 2023</a:t>
            </a:r>
            <a:endParaRPr lang="it-IT" b="1" dirty="0">
              <a:solidFill>
                <a:srgbClr val="008200"/>
              </a:solidFill>
            </a:endParaRP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F00-00001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949873"/>
              </p:ext>
            </p:extLst>
          </p:nvPr>
        </p:nvGraphicFramePr>
        <p:xfrm>
          <a:off x="199116" y="3717032"/>
          <a:ext cx="4660916" cy="3031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971600" y="3645024"/>
            <a:ext cx="297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TREND ISCRITTI (2014-2023)</a:t>
            </a:r>
            <a:endParaRPr lang="it-IT" b="1" dirty="0">
              <a:solidFill>
                <a:srgbClr val="008200"/>
              </a:solidFill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0" y="36450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860032" y="3645024"/>
            <a:ext cx="0" cy="3212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5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25 Febbraio 2024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0" y="95192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RIPARTIZIONE IN % PER FASCE ETA’ ALPINI ISCRITTI ANNO 2023</a:t>
            </a:r>
            <a:endParaRPr lang="it-IT" b="1" dirty="0">
              <a:solidFill>
                <a:srgbClr val="008200"/>
              </a:solidFill>
            </a:endParaRPr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1567"/>
              </p:ext>
            </p:extLst>
          </p:nvPr>
        </p:nvGraphicFramePr>
        <p:xfrm>
          <a:off x="522638" y="4333850"/>
          <a:ext cx="7972426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0" y="38610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RIPARTIZIONE IN % PER FASCE ETA’ AMICI/AGGREGATI ISCRITTI ANNO 2023</a:t>
            </a:r>
            <a:endParaRPr lang="it-IT" b="1" dirty="0">
              <a:solidFill>
                <a:srgbClr val="008200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38610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21258"/>
            <a:ext cx="8496944" cy="246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25 Febbraio 2024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0" y="9294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8200"/>
                </a:solidFill>
              </a:rPr>
              <a:t>DISTRIBUZIONE IN % GIORNATE UOMO NUCLEO P.C. ANNO 2023</a:t>
            </a:r>
            <a:endParaRPr lang="it-IT" sz="2000" dirty="0">
              <a:solidFill>
                <a:srgbClr val="0082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94659"/>
            <a:ext cx="8038276" cy="495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10636"/>
            <a:ext cx="8229600" cy="554068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</a:t>
            </a:r>
            <a:r>
              <a:rPr lang="it-IT" sz="2000" b="1" smtClean="0"/>
              <a:t>– 25 Febbraio 2024</a:t>
            </a:r>
            <a:endParaRPr lang="it-IT" sz="2000" b="1" dirty="0"/>
          </a:p>
        </p:txBody>
      </p:sp>
      <p:pic>
        <p:nvPicPr>
          <p:cNvPr id="5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24638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ttore 1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0" y="1208946"/>
            <a:ext cx="4211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8200"/>
                </a:solidFill>
              </a:rPr>
              <a:t>«GIORNATE UOMO» PER SQUADRA (IN PERCENTUALE)</a:t>
            </a:r>
            <a:endParaRPr lang="it-IT" sz="2000" dirty="0" smtClean="0">
              <a:solidFill>
                <a:srgbClr val="008200"/>
              </a:solidFill>
            </a:endParaRPr>
          </a:p>
          <a:p>
            <a:pPr algn="ctr"/>
            <a:endParaRPr lang="it-IT" sz="2000" dirty="0">
              <a:solidFill>
                <a:srgbClr val="0082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-36512" y="36049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8200"/>
                </a:solidFill>
              </a:rPr>
              <a:t>RAPPORTO “GIORNATE UOMO / N° VOLONTARI” PER SQUADRA </a:t>
            </a:r>
            <a:endParaRPr lang="it-IT" sz="2000" dirty="0">
              <a:solidFill>
                <a:srgbClr val="0082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12299"/>
            <a:ext cx="9000999" cy="334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4651921" y="1196752"/>
            <a:ext cx="4312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8200"/>
                </a:solidFill>
              </a:rPr>
              <a:t>RAPPORTO «GIORNATE UOMO» VOLONTARI IMPIEGATI PER SQUADRA</a:t>
            </a:r>
            <a:endParaRPr lang="it-IT" sz="2000" dirty="0" smtClean="0">
              <a:solidFill>
                <a:srgbClr val="008200"/>
              </a:solidFill>
            </a:endParaRPr>
          </a:p>
          <a:p>
            <a:pPr algn="ctr"/>
            <a:endParaRPr lang="it-IT" sz="2000" dirty="0">
              <a:solidFill>
                <a:srgbClr val="0082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94646" y="5805264"/>
            <a:ext cx="82258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8200"/>
                </a:solidFill>
              </a:rPr>
              <a:t>Nota: </a:t>
            </a:r>
            <a:r>
              <a:rPr lang="it-IT" sz="1200" b="1" dirty="0" smtClean="0">
                <a:solidFill>
                  <a:srgbClr val="008200"/>
                </a:solidFill>
              </a:rPr>
              <a:t>Dal Novembre 2023 la Squadra Valle Umbra non è più nell’Unità di Protezione Civile della Sezione, in seguito del passaggio del Gruppo di riferimento (Gruppo Alpini Valle Umbra-Terni) alla Sezione di Roma.</a:t>
            </a:r>
            <a:endParaRPr lang="it-IT" sz="1200" dirty="0" smtClean="0">
              <a:solidFill>
                <a:srgbClr val="008200"/>
              </a:solidFill>
            </a:endParaRPr>
          </a:p>
          <a:p>
            <a:endParaRPr lang="it-IT" sz="2000" dirty="0">
              <a:solidFill>
                <a:srgbClr val="008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9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25 Febbraio 2024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0" y="8367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200"/>
                </a:solidFill>
              </a:rPr>
              <a:t>LIBRO VERDE 2023</a:t>
            </a:r>
            <a:endParaRPr lang="it-IT" sz="2800" b="1" dirty="0">
              <a:solidFill>
                <a:srgbClr val="008200"/>
              </a:solidFill>
            </a:endParaRPr>
          </a:p>
        </p:txBody>
      </p:sp>
      <p:pic>
        <p:nvPicPr>
          <p:cNvPr id="8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32395" y="3896494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ORE DICHIARATE : 18.736</a:t>
            </a:r>
            <a:endParaRPr lang="it-IT" sz="1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467647" y="3913311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DONAZIONI DICHIARATE : 39.310,00 EURO</a:t>
            </a:r>
            <a:endParaRPr lang="it-IT" sz="1400" dirty="0"/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210029"/>
              </p:ext>
            </p:extLst>
          </p:nvPr>
        </p:nvGraphicFramePr>
        <p:xfrm>
          <a:off x="395536" y="4797152"/>
          <a:ext cx="3672408" cy="20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-36511" y="1230809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FF0000"/>
                </a:solidFill>
              </a:rPr>
              <a:t>DATI LIBRO VERDE DAL 2013 AL 2023 </a:t>
            </a:r>
            <a:endParaRPr lang="it-IT" sz="14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09" y="1548459"/>
            <a:ext cx="9071526" cy="2384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49080"/>
            <a:ext cx="8858328" cy="265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838</TotalTime>
  <Words>213</Words>
  <Application>Microsoft Office PowerPoint</Application>
  <PresentationFormat>Presentazione su schermo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Assemblea dei Delegati di Sezione – 25 Febbraio 2024</vt:lpstr>
      <vt:lpstr>Assemblea dei Delegati di Sezione – 25 Febbraio 2024</vt:lpstr>
      <vt:lpstr>Assemblea dei Delegati di Sezione – 25 Febbraio 2024</vt:lpstr>
      <vt:lpstr>Assemblea dei Delegati di Sezione – 25 Febbraio 2024</vt:lpstr>
      <vt:lpstr>Assemblea dei Delegati di Sezione – 25 Febbraio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48</cp:revision>
  <cp:lastPrinted>2021-05-26T11:51:46Z</cp:lastPrinted>
  <dcterms:created xsi:type="dcterms:W3CDTF">2021-05-24T10:14:44Z</dcterms:created>
  <dcterms:modified xsi:type="dcterms:W3CDTF">2024-01-31T10:31:28Z</dcterms:modified>
</cp:coreProperties>
</file>